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2" r:id="rId9"/>
    <p:sldId id="267" r:id="rId10"/>
    <p:sldId id="268" r:id="rId11"/>
    <p:sldId id="269" r:id="rId12"/>
    <p:sldId id="265" r:id="rId13"/>
    <p:sldId id="264" r:id="rId14"/>
  </p:sldIdLst>
  <p:sldSz cx="9144000" cy="6858000" type="screen4x3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ECFF"/>
    <a:srgbClr val="99CCFF"/>
    <a:srgbClr val="CCCC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C80A5D-8D3B-4A7A-86B2-6EEF4372CC37}" type="datetimeFigureOut">
              <a:rPr lang="es-ES" smtClean="0"/>
              <a:pPr/>
              <a:t>21/06/2012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63831F-78E8-4DE3-97AE-30675113124A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C80A5D-8D3B-4A7A-86B2-6EEF4372CC37}" type="datetimeFigureOut">
              <a:rPr lang="es-ES" smtClean="0"/>
              <a:pPr/>
              <a:t>21/06/2012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63831F-78E8-4DE3-97AE-30675113124A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C80A5D-8D3B-4A7A-86B2-6EEF4372CC37}" type="datetimeFigureOut">
              <a:rPr lang="es-ES" smtClean="0"/>
              <a:pPr/>
              <a:t>21/06/2012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63831F-78E8-4DE3-97AE-30675113124A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C80A5D-8D3B-4A7A-86B2-6EEF4372CC37}" type="datetimeFigureOut">
              <a:rPr lang="es-ES" smtClean="0"/>
              <a:pPr/>
              <a:t>21/06/2012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63831F-78E8-4DE3-97AE-30675113124A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C80A5D-8D3B-4A7A-86B2-6EEF4372CC37}" type="datetimeFigureOut">
              <a:rPr lang="es-ES" smtClean="0"/>
              <a:pPr/>
              <a:t>21/06/2012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63831F-78E8-4DE3-97AE-30675113124A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C80A5D-8D3B-4A7A-86B2-6EEF4372CC37}" type="datetimeFigureOut">
              <a:rPr lang="es-ES" smtClean="0"/>
              <a:pPr/>
              <a:t>21/06/2012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63831F-78E8-4DE3-97AE-30675113124A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C80A5D-8D3B-4A7A-86B2-6EEF4372CC37}" type="datetimeFigureOut">
              <a:rPr lang="es-ES" smtClean="0"/>
              <a:pPr/>
              <a:t>21/06/2012</a:t>
            </a:fld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63831F-78E8-4DE3-97AE-30675113124A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C80A5D-8D3B-4A7A-86B2-6EEF4372CC37}" type="datetimeFigureOut">
              <a:rPr lang="es-ES" smtClean="0"/>
              <a:pPr/>
              <a:t>21/06/2012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63831F-78E8-4DE3-97AE-30675113124A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C80A5D-8D3B-4A7A-86B2-6EEF4372CC37}" type="datetimeFigureOut">
              <a:rPr lang="es-ES" smtClean="0"/>
              <a:pPr/>
              <a:t>21/06/2012</a:t>
            </a:fld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63831F-78E8-4DE3-97AE-30675113124A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C80A5D-8D3B-4A7A-86B2-6EEF4372CC37}" type="datetimeFigureOut">
              <a:rPr lang="es-ES" smtClean="0"/>
              <a:pPr/>
              <a:t>21/06/2012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63831F-78E8-4DE3-97AE-30675113124A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C80A5D-8D3B-4A7A-86B2-6EEF4372CC37}" type="datetimeFigureOut">
              <a:rPr lang="es-ES" smtClean="0"/>
              <a:pPr/>
              <a:t>21/06/2012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63831F-78E8-4DE3-97AE-30675113124A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C80A5D-8D3B-4A7A-86B2-6EEF4372CC37}" type="datetimeFigureOut">
              <a:rPr lang="es-ES" smtClean="0"/>
              <a:pPr/>
              <a:t>21/06/2012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63831F-78E8-4DE3-97AE-30675113124A}" type="slidenum">
              <a:rPr lang="es-ES" smtClean="0"/>
              <a:pPr/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urbanism.org/category/urban-structure/" TargetMode="External"/><Relationship Id="rId2" Type="http://schemas.openxmlformats.org/officeDocument/2006/relationships/hyperlink" Target="http://en.wikipedia.org/wiki/Urban_structure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es.wikipedia.org/wiki/Caracas" TargetMode="External"/><Relationship Id="rId4" Type="http://schemas.openxmlformats.org/officeDocument/2006/relationships/hyperlink" Target="http://alain-bertaud.com/images/AB_The_spatial_organization_of_cities_Version_3.pdf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18 Grupo"/>
          <p:cNvGrpSpPr/>
          <p:nvPr/>
        </p:nvGrpSpPr>
        <p:grpSpPr>
          <a:xfrm>
            <a:off x="0" y="3429000"/>
            <a:ext cx="9144000" cy="3429000"/>
            <a:chOff x="0" y="3714752"/>
            <a:chExt cx="9144000" cy="3143248"/>
          </a:xfrm>
        </p:grpSpPr>
        <p:pic>
          <p:nvPicPr>
            <p:cNvPr id="1028" name="Picture 4" descr="http://farm5.static.flickr.com/4043/4231777214_579e4647fa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D7D6DC"/>
                </a:clrFrom>
                <a:clrTo>
                  <a:srgbClr val="D7D6D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4286280"/>
              <a:ext cx="9144000" cy="2428868"/>
            </a:xfrm>
            <a:prstGeom prst="rect">
              <a:avLst/>
            </a:prstGeom>
            <a:noFill/>
          </p:spPr>
        </p:pic>
        <p:sp>
          <p:nvSpPr>
            <p:cNvPr id="10" name="9 Rectángulo"/>
            <p:cNvSpPr/>
            <p:nvPr/>
          </p:nvSpPr>
          <p:spPr>
            <a:xfrm>
              <a:off x="0" y="6357958"/>
              <a:ext cx="9144000" cy="500042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pic>
          <p:nvPicPr>
            <p:cNvPr id="1044" name="Picture 20" descr="http://www.rosaldelafrontera.com/plano/plano_inicio.gif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CCCCCC"/>
                </a:clrFrom>
                <a:clrTo>
                  <a:srgbClr val="CCCCCC">
                    <a:alpha val="0"/>
                  </a:srgbClr>
                </a:clrTo>
              </a:clrChange>
            </a:blip>
            <a:srcRect l="2421" t="1972" r="7895" b="11251"/>
            <a:stretch>
              <a:fillRect/>
            </a:stretch>
          </p:blipFill>
          <p:spPr bwMode="auto">
            <a:xfrm>
              <a:off x="5286380" y="3714752"/>
              <a:ext cx="3857620" cy="3143248"/>
            </a:xfrm>
            <a:prstGeom prst="rect">
              <a:avLst/>
            </a:prstGeom>
            <a:noFill/>
          </p:spPr>
        </p:pic>
      </p:grpSp>
      <p:sp>
        <p:nvSpPr>
          <p:cNvPr id="20" name="19 Rectángulo"/>
          <p:cNvSpPr/>
          <p:nvPr/>
        </p:nvSpPr>
        <p:spPr>
          <a:xfrm>
            <a:off x="214282" y="1428736"/>
            <a:ext cx="8627619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s-VE" sz="66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SPATIAL ORGANIZATION</a:t>
            </a:r>
            <a:endParaRPr lang="es-ES" sz="66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1" name="20 CuadroTexto"/>
          <p:cNvSpPr txBox="1"/>
          <p:nvPr/>
        </p:nvSpPr>
        <p:spPr>
          <a:xfrm>
            <a:off x="928662" y="2500306"/>
            <a:ext cx="72152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dirty="0" smtClean="0"/>
              <a:t>Keywords: Urban structure, models, order, planning, spaces, Caracas city</a:t>
            </a:r>
            <a:endParaRPr lang="es-ES" dirty="0"/>
          </a:p>
        </p:txBody>
      </p:sp>
      <p:sp>
        <p:nvSpPr>
          <p:cNvPr id="22" name="21 CuadroTexto"/>
          <p:cNvSpPr txBox="1"/>
          <p:nvPr/>
        </p:nvSpPr>
        <p:spPr>
          <a:xfrm>
            <a:off x="214282" y="6429396"/>
            <a:ext cx="47863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dirty="0" smtClean="0"/>
              <a:t>Presented by: Rebeca Malaver and Joseph Vitale </a:t>
            </a:r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Rectángulo"/>
          <p:cNvSpPr/>
          <p:nvPr/>
        </p:nvSpPr>
        <p:spPr>
          <a:xfrm>
            <a:off x="0" y="6143644"/>
            <a:ext cx="9144000" cy="714357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" name="4 Rectángulo"/>
          <p:cNvSpPr/>
          <p:nvPr/>
        </p:nvSpPr>
        <p:spPr>
          <a:xfrm>
            <a:off x="1928794" y="6150114"/>
            <a:ext cx="5297540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s-VE" sz="40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SPATIAL ORGANIZATION</a:t>
            </a:r>
            <a:endParaRPr lang="es-ES" sz="40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" name="5 CuadroTexto"/>
          <p:cNvSpPr txBox="1"/>
          <p:nvPr/>
        </p:nvSpPr>
        <p:spPr>
          <a:xfrm>
            <a:off x="0" y="428604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Over population</a:t>
            </a:r>
          </a:p>
        </p:txBody>
      </p:sp>
      <p:pic>
        <p:nvPicPr>
          <p:cNvPr id="8" name="Picture 7" descr="caracas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81000" y="1676400"/>
            <a:ext cx="4267200" cy="2832212"/>
          </a:xfrm>
          <a:prstGeom prst="rect">
            <a:avLst/>
          </a:prstGeom>
        </p:spPr>
      </p:pic>
      <p:sp>
        <p:nvSpPr>
          <p:cNvPr id="9" name="Freeform 8"/>
          <p:cNvSpPr/>
          <p:nvPr/>
        </p:nvSpPr>
        <p:spPr>
          <a:xfrm>
            <a:off x="1447800" y="2438400"/>
            <a:ext cx="647959" cy="505749"/>
          </a:xfrm>
          <a:custGeom>
            <a:avLst/>
            <a:gdLst>
              <a:gd name="connsiteX0" fmla="*/ 0 w 1038464"/>
              <a:gd name="connsiteY0" fmla="*/ 405274 h 810549"/>
              <a:gd name="connsiteX1" fmla="*/ 119405 w 1038464"/>
              <a:gd name="connsiteY1" fmla="*/ 57896 h 810549"/>
              <a:gd name="connsiteX2" fmla="*/ 445056 w 1038464"/>
              <a:gd name="connsiteY2" fmla="*/ 57896 h 810549"/>
              <a:gd name="connsiteX3" fmla="*/ 629591 w 1038464"/>
              <a:gd name="connsiteY3" fmla="*/ 47041 h 810549"/>
              <a:gd name="connsiteX4" fmla="*/ 922677 w 1038464"/>
              <a:gd name="connsiteY4" fmla="*/ 155596 h 810549"/>
              <a:gd name="connsiteX5" fmla="*/ 1020372 w 1038464"/>
              <a:gd name="connsiteY5" fmla="*/ 459552 h 810549"/>
              <a:gd name="connsiteX6" fmla="*/ 814127 w 1038464"/>
              <a:gd name="connsiteY6" fmla="*/ 600674 h 810549"/>
              <a:gd name="connsiteX7" fmla="*/ 466766 w 1038464"/>
              <a:gd name="connsiteY7" fmla="*/ 806930 h 810549"/>
              <a:gd name="connsiteX8" fmla="*/ 141115 w 1038464"/>
              <a:gd name="connsiteY8" fmla="*/ 622385 h 810549"/>
              <a:gd name="connsiteX9" fmla="*/ 0 w 1038464"/>
              <a:gd name="connsiteY9" fmla="*/ 318430 h 810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038464" h="810549">
                <a:moveTo>
                  <a:pt x="0" y="405274"/>
                </a:moveTo>
                <a:cubicBezTo>
                  <a:pt x="22614" y="260533"/>
                  <a:pt x="45229" y="115792"/>
                  <a:pt x="119405" y="57896"/>
                </a:cubicBezTo>
                <a:cubicBezTo>
                  <a:pt x="193581" y="0"/>
                  <a:pt x="360025" y="59705"/>
                  <a:pt x="445056" y="57896"/>
                </a:cubicBezTo>
                <a:cubicBezTo>
                  <a:pt x="530087" y="56087"/>
                  <a:pt x="549987" y="30758"/>
                  <a:pt x="629591" y="47041"/>
                </a:cubicBezTo>
                <a:cubicBezTo>
                  <a:pt x="709195" y="63324"/>
                  <a:pt x="857547" y="86844"/>
                  <a:pt x="922677" y="155596"/>
                </a:cubicBezTo>
                <a:cubicBezTo>
                  <a:pt x="987807" y="224348"/>
                  <a:pt x="1038464" y="385372"/>
                  <a:pt x="1020372" y="459552"/>
                </a:cubicBezTo>
                <a:cubicBezTo>
                  <a:pt x="1002280" y="533732"/>
                  <a:pt x="906395" y="542778"/>
                  <a:pt x="814127" y="600674"/>
                </a:cubicBezTo>
                <a:cubicBezTo>
                  <a:pt x="721859" y="658570"/>
                  <a:pt x="578935" y="803312"/>
                  <a:pt x="466766" y="806930"/>
                </a:cubicBezTo>
                <a:cubicBezTo>
                  <a:pt x="354597" y="810549"/>
                  <a:pt x="218909" y="703802"/>
                  <a:pt x="141115" y="622385"/>
                </a:cubicBezTo>
                <a:cubicBezTo>
                  <a:pt x="63321" y="540968"/>
                  <a:pt x="21710" y="370898"/>
                  <a:pt x="0" y="318430"/>
                </a:cubicBezTo>
              </a:path>
            </a:pathLst>
          </a:custGeom>
          <a:solidFill>
            <a:schemeClr val="accent2">
              <a:lumMod val="60000"/>
              <a:lumOff val="40000"/>
              <a:alpha val="41000"/>
            </a:schemeClr>
          </a:solidFill>
          <a:ln>
            <a:solidFill>
              <a:srgbClr val="FF0000"/>
            </a:solidFill>
          </a:ln>
          <a:effectLst>
            <a:glow rad="88900">
              <a:srgbClr val="FF0000">
                <a:alpha val="31000"/>
              </a:srgbClr>
            </a:glow>
            <a:outerShdw blurRad="40000" dist="20000" dir="5400000" rotWithShape="0">
              <a:srgbClr val="000000">
                <a:alpha val="38000"/>
              </a:srgbClr>
            </a:outerShdw>
            <a:softEdge rad="50800"/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2514600" y="2590800"/>
            <a:ext cx="583073" cy="267719"/>
          </a:xfrm>
          <a:custGeom>
            <a:avLst/>
            <a:gdLst>
              <a:gd name="connsiteX0" fmla="*/ 180917 w 1040273"/>
              <a:gd name="connsiteY0" fmla="*/ 50659 h 477644"/>
              <a:gd name="connsiteX1" fmla="*/ 875639 w 1040273"/>
              <a:gd name="connsiteY1" fmla="*/ 61515 h 477644"/>
              <a:gd name="connsiteX2" fmla="*/ 973334 w 1040273"/>
              <a:gd name="connsiteY2" fmla="*/ 419748 h 477644"/>
              <a:gd name="connsiteX3" fmla="*/ 474003 w 1040273"/>
              <a:gd name="connsiteY3" fmla="*/ 408893 h 477644"/>
              <a:gd name="connsiteX4" fmla="*/ 28947 w 1040273"/>
              <a:gd name="connsiteY4" fmla="*/ 148359 h 477644"/>
              <a:gd name="connsiteX5" fmla="*/ 300322 w 1040273"/>
              <a:gd name="connsiteY5" fmla="*/ 18093 h 4776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40273" h="477644">
                <a:moveTo>
                  <a:pt x="180917" y="50659"/>
                </a:moveTo>
                <a:cubicBezTo>
                  <a:pt x="462243" y="25329"/>
                  <a:pt x="743570" y="0"/>
                  <a:pt x="875639" y="61515"/>
                </a:cubicBezTo>
                <a:cubicBezTo>
                  <a:pt x="1007709" y="123030"/>
                  <a:pt x="1040273" y="361852"/>
                  <a:pt x="973334" y="419748"/>
                </a:cubicBezTo>
                <a:cubicBezTo>
                  <a:pt x="906395" y="477644"/>
                  <a:pt x="631401" y="454125"/>
                  <a:pt x="474003" y="408893"/>
                </a:cubicBezTo>
                <a:cubicBezTo>
                  <a:pt x="316605" y="363662"/>
                  <a:pt x="57894" y="213492"/>
                  <a:pt x="28947" y="148359"/>
                </a:cubicBezTo>
                <a:cubicBezTo>
                  <a:pt x="0" y="83226"/>
                  <a:pt x="237001" y="41613"/>
                  <a:pt x="300322" y="18093"/>
                </a:cubicBezTo>
              </a:path>
            </a:pathLst>
          </a:custGeom>
          <a:solidFill>
            <a:schemeClr val="accent2">
              <a:lumMod val="60000"/>
              <a:lumOff val="40000"/>
              <a:alpha val="41000"/>
            </a:schemeClr>
          </a:solidFill>
          <a:ln>
            <a:solidFill>
              <a:srgbClr val="FF0000"/>
            </a:solidFill>
          </a:ln>
          <a:effectLst>
            <a:glow rad="88900">
              <a:srgbClr val="FF0000">
                <a:alpha val="31000"/>
              </a:srgbClr>
            </a:glow>
            <a:outerShdw blurRad="40000" dist="20000" dir="5400000" rotWithShape="0">
              <a:srgbClr val="000000">
                <a:alpha val="38000"/>
              </a:srgbClr>
            </a:outerShdw>
            <a:softEdge rad="50800"/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 10"/>
          <p:cNvSpPr/>
          <p:nvPr/>
        </p:nvSpPr>
        <p:spPr>
          <a:xfrm>
            <a:off x="3505200" y="2667000"/>
            <a:ext cx="135257" cy="169292"/>
          </a:xfrm>
          <a:custGeom>
            <a:avLst/>
            <a:gdLst>
              <a:gd name="connsiteX0" fmla="*/ 36183 w 287657"/>
              <a:gd name="connsiteY0" fmla="*/ 314811 h 360042"/>
              <a:gd name="connsiteX1" fmla="*/ 36183 w 287657"/>
              <a:gd name="connsiteY1" fmla="*/ 43422 h 360042"/>
              <a:gd name="connsiteX2" fmla="*/ 253283 w 287657"/>
              <a:gd name="connsiteY2" fmla="*/ 54278 h 360042"/>
              <a:gd name="connsiteX3" fmla="*/ 242428 w 287657"/>
              <a:gd name="connsiteY3" fmla="*/ 314811 h 360042"/>
              <a:gd name="connsiteX4" fmla="*/ 36183 w 287657"/>
              <a:gd name="connsiteY4" fmla="*/ 314811 h 3600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7657" h="360042">
                <a:moveTo>
                  <a:pt x="36183" y="314811"/>
                </a:moveTo>
                <a:cubicBezTo>
                  <a:pt x="1809" y="269580"/>
                  <a:pt x="0" y="86844"/>
                  <a:pt x="36183" y="43422"/>
                </a:cubicBezTo>
                <a:cubicBezTo>
                  <a:pt x="72366" y="0"/>
                  <a:pt x="218909" y="9047"/>
                  <a:pt x="253283" y="54278"/>
                </a:cubicBezTo>
                <a:cubicBezTo>
                  <a:pt x="287657" y="99509"/>
                  <a:pt x="284039" y="271389"/>
                  <a:pt x="242428" y="314811"/>
                </a:cubicBezTo>
                <a:cubicBezTo>
                  <a:pt x="200817" y="358233"/>
                  <a:pt x="70557" y="360042"/>
                  <a:pt x="36183" y="314811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  <a:alpha val="41000"/>
            </a:schemeClr>
          </a:solidFill>
          <a:ln>
            <a:solidFill>
              <a:srgbClr val="FF0000"/>
            </a:solidFill>
          </a:ln>
          <a:effectLst>
            <a:glow rad="88900">
              <a:srgbClr val="FF0000">
                <a:alpha val="31000"/>
              </a:srgbClr>
            </a:glow>
            <a:outerShdw blurRad="40000" dist="23000" dir="5400000" rotWithShape="0">
              <a:srgbClr val="000000">
                <a:alpha val="35000"/>
              </a:srgbClr>
            </a:outerShdw>
            <a:softEdge rad="50800"/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644207" y="4648200"/>
            <a:ext cx="38289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High rates of population in small areas.</a:t>
            </a:r>
            <a:endParaRPr lang="en-US" dirty="0"/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69408" y="1676400"/>
            <a:ext cx="4031916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TextBox 12"/>
          <p:cNvSpPr txBox="1"/>
          <p:nvPr/>
        </p:nvSpPr>
        <p:spPr>
          <a:xfrm>
            <a:off x="5105400" y="4724400"/>
            <a:ext cx="318864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 great amount of people live in </a:t>
            </a:r>
          </a:p>
          <a:p>
            <a:r>
              <a:rPr lang="en-US" dirty="0" smtClean="0"/>
              <a:t>Inadequate conditions.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Rectángulo"/>
          <p:cNvSpPr/>
          <p:nvPr/>
        </p:nvSpPr>
        <p:spPr>
          <a:xfrm>
            <a:off x="0" y="6143644"/>
            <a:ext cx="9144000" cy="714357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" name="4 Rectángulo"/>
          <p:cNvSpPr/>
          <p:nvPr/>
        </p:nvSpPr>
        <p:spPr>
          <a:xfrm>
            <a:off x="1928794" y="6150114"/>
            <a:ext cx="5297540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s-VE" sz="40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SPATIAL ORGANIZATION</a:t>
            </a:r>
            <a:endParaRPr lang="es-ES" sz="40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" name="5 CuadroTexto"/>
          <p:cNvSpPr txBox="1"/>
          <p:nvPr/>
        </p:nvSpPr>
        <p:spPr>
          <a:xfrm>
            <a:off x="0" y="428604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Issues caused by poor spatial organization</a:t>
            </a:r>
            <a:endParaRPr lang="es-ES" sz="2800" dirty="0"/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0" y="1885950"/>
            <a:ext cx="3581400" cy="2686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685800" y="4800600"/>
            <a:ext cx="377539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Traffic is one of the most critical issues</a:t>
            </a:r>
          </a:p>
          <a:p>
            <a:r>
              <a:rPr lang="en-US" dirty="0" smtClean="0"/>
              <a:t>In Caracas.</a:t>
            </a:r>
            <a:endParaRPr lang="en-US" dirty="0"/>
          </a:p>
        </p:txBody>
      </p:sp>
      <p:pic>
        <p:nvPicPr>
          <p:cNvPr id="266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00600" y="1942517"/>
            <a:ext cx="3919689" cy="2553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TextBox 7"/>
          <p:cNvSpPr txBox="1"/>
          <p:nvPr/>
        </p:nvSpPr>
        <p:spPr>
          <a:xfrm>
            <a:off x="4953000" y="4724400"/>
            <a:ext cx="35709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The subway system is not enough to </a:t>
            </a:r>
          </a:p>
          <a:p>
            <a:r>
              <a:rPr lang="en-US" dirty="0" smtClean="0"/>
              <a:t>Solve these issues.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Rectángulo"/>
          <p:cNvSpPr/>
          <p:nvPr/>
        </p:nvSpPr>
        <p:spPr>
          <a:xfrm>
            <a:off x="0" y="6143644"/>
            <a:ext cx="9144000" cy="714357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" name="4 Rectángulo"/>
          <p:cNvSpPr/>
          <p:nvPr/>
        </p:nvSpPr>
        <p:spPr>
          <a:xfrm>
            <a:off x="1928794" y="6150114"/>
            <a:ext cx="5297540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s-VE" sz="40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SPATIAL ORGANIZATION</a:t>
            </a:r>
            <a:endParaRPr lang="es-ES" sz="40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" name="5 CuadroTexto"/>
          <p:cNvSpPr txBox="1"/>
          <p:nvPr/>
        </p:nvSpPr>
        <p:spPr>
          <a:xfrm>
            <a:off x="0" y="428604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References</a:t>
            </a:r>
            <a:endParaRPr lang="es-ES" sz="2800" dirty="0"/>
          </a:p>
        </p:txBody>
      </p:sp>
      <p:sp>
        <p:nvSpPr>
          <p:cNvPr id="7" name="6 CuadroTexto"/>
          <p:cNvSpPr txBox="1"/>
          <p:nvPr/>
        </p:nvSpPr>
        <p:spPr>
          <a:xfrm>
            <a:off x="857224" y="1490008"/>
            <a:ext cx="735811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VE" sz="2400" dirty="0" err="1" smtClean="0"/>
              <a:t>Wikipedia</a:t>
            </a:r>
            <a:r>
              <a:rPr lang="es-VE" sz="2400" dirty="0" smtClean="0"/>
              <a:t>: Urban structure</a:t>
            </a:r>
          </a:p>
          <a:p>
            <a:pPr algn="just"/>
            <a:r>
              <a:rPr lang="es-ES" sz="2400" dirty="0" smtClean="0">
                <a:hlinkClick r:id="rId2"/>
              </a:rPr>
              <a:t>http://en.wikipedia.org/wiki/Urban_structure</a:t>
            </a:r>
            <a:endParaRPr lang="es-ES" sz="2400" dirty="0" smtClean="0"/>
          </a:p>
          <a:p>
            <a:pPr algn="just"/>
            <a:r>
              <a:rPr lang="es-VE" sz="2400" dirty="0" err="1" smtClean="0"/>
              <a:t>The</a:t>
            </a:r>
            <a:r>
              <a:rPr lang="es-VE" sz="2400" dirty="0" smtClean="0"/>
              <a:t> </a:t>
            </a:r>
            <a:r>
              <a:rPr lang="es-VE" sz="2400" dirty="0" err="1" smtClean="0"/>
              <a:t>patterns</a:t>
            </a:r>
            <a:r>
              <a:rPr lang="es-VE" sz="2400" dirty="0" smtClean="0"/>
              <a:t> of place</a:t>
            </a:r>
          </a:p>
          <a:p>
            <a:pPr algn="just"/>
            <a:r>
              <a:rPr lang="es-ES" sz="2400" dirty="0" smtClean="0">
                <a:hlinkClick r:id="rId3"/>
              </a:rPr>
              <a:t>http://www.urbanism.org/category/urban-structure/</a:t>
            </a:r>
            <a:endParaRPr lang="es-ES" sz="2400" dirty="0" smtClean="0"/>
          </a:p>
          <a:p>
            <a:pPr algn="just"/>
            <a:r>
              <a:rPr lang="es-VE" sz="2400" dirty="0" err="1" smtClean="0"/>
              <a:t>The</a:t>
            </a:r>
            <a:r>
              <a:rPr lang="es-VE" sz="2400" dirty="0" smtClean="0"/>
              <a:t> spatial organization of </a:t>
            </a:r>
            <a:r>
              <a:rPr lang="es-VE" sz="2400" dirty="0" err="1" smtClean="0"/>
              <a:t>cities</a:t>
            </a:r>
            <a:endParaRPr lang="es-VE" sz="2400" dirty="0" smtClean="0"/>
          </a:p>
          <a:p>
            <a:pPr algn="just"/>
            <a:r>
              <a:rPr lang="es-ES" sz="2400" dirty="0" smtClean="0">
                <a:hlinkClick r:id="rId4"/>
              </a:rPr>
              <a:t>http://alain-bertaud.com/images/AB_The_spatial_organization_of_cities_Version_3.pdf</a:t>
            </a:r>
            <a:endParaRPr lang="es-VE" sz="2400" dirty="0" smtClean="0"/>
          </a:p>
        </p:txBody>
      </p:sp>
      <p:sp>
        <p:nvSpPr>
          <p:cNvPr id="8" name="TextBox 7"/>
          <p:cNvSpPr txBox="1"/>
          <p:nvPr/>
        </p:nvSpPr>
        <p:spPr>
          <a:xfrm>
            <a:off x="834902" y="4392106"/>
            <a:ext cx="5032498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500" dirty="0" err="1" smtClean="0"/>
              <a:t>Wikipedia</a:t>
            </a:r>
            <a:r>
              <a:rPr lang="en-US" sz="2500" dirty="0" smtClean="0"/>
              <a:t>: Urban planning in Caracas</a:t>
            </a:r>
            <a:endParaRPr lang="en-US" sz="2500" dirty="0"/>
          </a:p>
        </p:txBody>
      </p:sp>
      <p:sp>
        <p:nvSpPr>
          <p:cNvPr id="9" name="TextBox 8"/>
          <p:cNvSpPr txBox="1"/>
          <p:nvPr/>
        </p:nvSpPr>
        <p:spPr>
          <a:xfrm>
            <a:off x="838200" y="4752146"/>
            <a:ext cx="6529677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500" dirty="0" smtClean="0">
                <a:hlinkClick r:id="rId5"/>
              </a:rPr>
              <a:t>http://</a:t>
            </a:r>
            <a:r>
              <a:rPr lang="en-US" sz="2500" dirty="0" err="1" smtClean="0">
                <a:hlinkClick r:id="rId5"/>
              </a:rPr>
              <a:t>es.wikipedia.org/wiki/Caracas#Urbanismo</a:t>
            </a:r>
            <a:endParaRPr lang="en-US" sz="25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5 Grupo"/>
          <p:cNvGrpSpPr/>
          <p:nvPr/>
        </p:nvGrpSpPr>
        <p:grpSpPr>
          <a:xfrm>
            <a:off x="0" y="3429000"/>
            <a:ext cx="9144000" cy="3429000"/>
            <a:chOff x="0" y="3714752"/>
            <a:chExt cx="9144000" cy="3143248"/>
          </a:xfrm>
        </p:grpSpPr>
        <p:pic>
          <p:nvPicPr>
            <p:cNvPr id="7" name="Picture 4" descr="http://farm5.static.flickr.com/4043/4231777214_579e4647fa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D7D6DC"/>
                </a:clrFrom>
                <a:clrTo>
                  <a:srgbClr val="D7D6D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4286280"/>
              <a:ext cx="9144000" cy="2428868"/>
            </a:xfrm>
            <a:prstGeom prst="rect">
              <a:avLst/>
            </a:prstGeom>
            <a:noFill/>
          </p:spPr>
        </p:pic>
        <p:sp>
          <p:nvSpPr>
            <p:cNvPr id="8" name="7 Rectángulo"/>
            <p:cNvSpPr/>
            <p:nvPr/>
          </p:nvSpPr>
          <p:spPr>
            <a:xfrm>
              <a:off x="0" y="6357958"/>
              <a:ext cx="9144000" cy="500042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pic>
          <p:nvPicPr>
            <p:cNvPr id="9" name="Picture 20" descr="http://www.rosaldelafrontera.com/plano/plano_inicio.gif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CCCCCC"/>
                </a:clrFrom>
                <a:clrTo>
                  <a:srgbClr val="CCCCCC">
                    <a:alpha val="0"/>
                  </a:srgbClr>
                </a:clrTo>
              </a:clrChange>
            </a:blip>
            <a:srcRect l="2421" t="1972" r="7895" b="11251"/>
            <a:stretch>
              <a:fillRect/>
            </a:stretch>
          </p:blipFill>
          <p:spPr bwMode="auto">
            <a:xfrm>
              <a:off x="5286380" y="3714752"/>
              <a:ext cx="3857620" cy="3143248"/>
            </a:xfrm>
            <a:prstGeom prst="rect">
              <a:avLst/>
            </a:prstGeom>
            <a:noFill/>
          </p:spPr>
        </p:pic>
      </p:grpSp>
      <p:sp>
        <p:nvSpPr>
          <p:cNvPr id="10" name="9 Rectángulo"/>
          <p:cNvSpPr/>
          <p:nvPr/>
        </p:nvSpPr>
        <p:spPr>
          <a:xfrm>
            <a:off x="2935305" y="1535186"/>
            <a:ext cx="3065455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s-VE" sz="66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THANKS</a:t>
            </a:r>
            <a:endParaRPr lang="es-ES" sz="66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2" name="11 CuadroTexto"/>
          <p:cNvSpPr txBox="1"/>
          <p:nvPr/>
        </p:nvSpPr>
        <p:spPr>
          <a:xfrm>
            <a:off x="214282" y="6429396"/>
            <a:ext cx="47863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dirty="0" smtClean="0"/>
              <a:t>Presented by: Rebeca Malaver and Joseph Vitale </a:t>
            </a:r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Rectángulo"/>
          <p:cNvSpPr/>
          <p:nvPr/>
        </p:nvSpPr>
        <p:spPr>
          <a:xfrm>
            <a:off x="0" y="6143644"/>
            <a:ext cx="9144000" cy="714357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" name="4 Rectángulo"/>
          <p:cNvSpPr/>
          <p:nvPr/>
        </p:nvSpPr>
        <p:spPr>
          <a:xfrm>
            <a:off x="1928794" y="6150114"/>
            <a:ext cx="5297540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s-VE" sz="40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SPATIAL ORGANIZATION</a:t>
            </a:r>
            <a:endParaRPr lang="es-ES" sz="40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" name="6 CuadroTexto"/>
          <p:cNvSpPr txBox="1"/>
          <p:nvPr/>
        </p:nvSpPr>
        <p:spPr>
          <a:xfrm>
            <a:off x="857224" y="571480"/>
            <a:ext cx="73581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600" dirty="0" smtClean="0"/>
              <a:t>Table of Contents</a:t>
            </a:r>
            <a:endParaRPr lang="es-ES" sz="3600" dirty="0"/>
          </a:p>
        </p:txBody>
      </p:sp>
      <p:sp>
        <p:nvSpPr>
          <p:cNvPr id="8" name="7 CuadroTexto"/>
          <p:cNvSpPr txBox="1"/>
          <p:nvPr/>
        </p:nvSpPr>
        <p:spPr>
          <a:xfrm>
            <a:off x="857224" y="1490008"/>
            <a:ext cx="735811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VE" sz="2400" dirty="0" smtClean="0"/>
              <a:t>Urban structure ……....…….…………………………………………… 3</a:t>
            </a:r>
          </a:p>
          <a:p>
            <a:pPr algn="just"/>
            <a:r>
              <a:rPr lang="es-VE" sz="2400" dirty="0" smtClean="0"/>
              <a:t>Urban spatial organization</a:t>
            </a:r>
            <a:r>
              <a:rPr lang="es-VE" sz="2400" dirty="0"/>
              <a:t> </a:t>
            </a:r>
            <a:r>
              <a:rPr lang="es-VE" sz="2400" dirty="0" smtClean="0"/>
              <a:t>……………….……………………...…. 4</a:t>
            </a:r>
          </a:p>
          <a:p>
            <a:pPr algn="just"/>
            <a:r>
              <a:rPr lang="en-US" sz="2400" dirty="0"/>
              <a:t>M</a:t>
            </a:r>
            <a:r>
              <a:rPr lang="en-US" sz="2400" dirty="0" smtClean="0"/>
              <a:t>odels </a:t>
            </a:r>
            <a:r>
              <a:rPr lang="en-US" sz="2400" dirty="0"/>
              <a:t>of the urban spatial organization </a:t>
            </a:r>
            <a:r>
              <a:rPr lang="en-US" sz="2400" dirty="0" smtClean="0"/>
              <a:t> .....…………….... 5</a:t>
            </a:r>
          </a:p>
          <a:p>
            <a:pPr algn="just"/>
            <a:r>
              <a:rPr lang="en-US" sz="2400" dirty="0" smtClean="0"/>
              <a:t>Culture in the spatial structure…..………………………………… 7</a:t>
            </a:r>
          </a:p>
          <a:p>
            <a:pPr algn="just"/>
            <a:r>
              <a:rPr lang="en-US" sz="2400" dirty="0" smtClean="0"/>
              <a:t>Spatial organization in Caracas city …………………………...…. 8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Rectángulo"/>
          <p:cNvSpPr/>
          <p:nvPr/>
        </p:nvSpPr>
        <p:spPr>
          <a:xfrm>
            <a:off x="0" y="6143644"/>
            <a:ext cx="9144000" cy="714357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" name="4 Rectángulo"/>
          <p:cNvSpPr/>
          <p:nvPr/>
        </p:nvSpPr>
        <p:spPr>
          <a:xfrm>
            <a:off x="1928794" y="6150114"/>
            <a:ext cx="5297540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s-VE" sz="40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SPATIAL ORGANIZATION</a:t>
            </a:r>
            <a:endParaRPr lang="es-ES" sz="40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15362" name="Picture 2" descr="http://www.e-architect.co.uk/images/jpgs/riga/riga_masterplan_sr090209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16" y="4429132"/>
            <a:ext cx="1913613" cy="1419199"/>
          </a:xfrm>
          <a:prstGeom prst="rect">
            <a:avLst/>
          </a:prstGeom>
          <a:noFill/>
        </p:spPr>
      </p:pic>
      <p:sp>
        <p:nvSpPr>
          <p:cNvPr id="8" name="7 CuadroTexto"/>
          <p:cNvSpPr txBox="1"/>
          <p:nvPr/>
        </p:nvSpPr>
        <p:spPr>
          <a:xfrm>
            <a:off x="714348" y="571480"/>
            <a:ext cx="778674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/>
              <a:t>Urban structure is the arrangement of land use in urban areas</a:t>
            </a:r>
            <a:r>
              <a:rPr lang="en-US" sz="2800" dirty="0" smtClean="0"/>
              <a:t>.</a:t>
            </a:r>
            <a:endParaRPr lang="es-ES" sz="2800" dirty="0"/>
          </a:p>
        </p:txBody>
      </p:sp>
      <p:pic>
        <p:nvPicPr>
          <p:cNvPr id="15364" name="Picture 4" descr="http://urbanist.typepad.com/.a/6a00d83454714d69e20147e3549923970b-800wi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7010" b="4662"/>
          <a:stretch>
            <a:fillRect/>
          </a:stretch>
        </p:blipFill>
        <p:spPr bwMode="auto">
          <a:xfrm>
            <a:off x="1500166" y="1428736"/>
            <a:ext cx="5976926" cy="450059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Rectángulo"/>
          <p:cNvSpPr/>
          <p:nvPr/>
        </p:nvSpPr>
        <p:spPr>
          <a:xfrm>
            <a:off x="0" y="6143644"/>
            <a:ext cx="9144000" cy="714357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" name="4 Rectángulo"/>
          <p:cNvSpPr/>
          <p:nvPr/>
        </p:nvSpPr>
        <p:spPr>
          <a:xfrm>
            <a:off x="1928794" y="6150114"/>
            <a:ext cx="5297540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s-VE" sz="40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SPATIAL ORGANIZATION</a:t>
            </a:r>
            <a:endParaRPr lang="es-ES" sz="40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16386" name="Picture 2" descr="http://jmraventos.files.wordpress.com/2010/05/ciudadanos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1571612"/>
            <a:ext cx="2643206" cy="2192378"/>
          </a:xfrm>
          <a:prstGeom prst="rect">
            <a:avLst/>
          </a:prstGeom>
          <a:noFill/>
        </p:spPr>
      </p:pic>
      <p:pic>
        <p:nvPicPr>
          <p:cNvPr id="16388" name="Picture 4" descr="http://www.haboob.net/blogimg/norte/Imagen%20207.JPG"/>
          <p:cNvPicPr>
            <a:picLocks noChangeAspect="1" noChangeArrowheads="1"/>
          </p:cNvPicPr>
          <p:nvPr/>
        </p:nvPicPr>
        <p:blipFill>
          <a:blip r:embed="rId3" cstate="print"/>
          <a:srcRect r="4878"/>
          <a:stretch>
            <a:fillRect/>
          </a:stretch>
        </p:blipFill>
        <p:spPr bwMode="auto">
          <a:xfrm>
            <a:off x="2500298" y="2232413"/>
            <a:ext cx="2786081" cy="2196719"/>
          </a:xfrm>
          <a:prstGeom prst="rect">
            <a:avLst/>
          </a:prstGeom>
          <a:noFill/>
        </p:spPr>
      </p:pic>
      <p:pic>
        <p:nvPicPr>
          <p:cNvPr id="16390" name="Picture 6" descr="http://candelacoah.webcindario.com/publicado/images/construccion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6250" b="17500"/>
          <a:stretch>
            <a:fillRect/>
          </a:stretch>
        </p:blipFill>
        <p:spPr bwMode="auto">
          <a:xfrm>
            <a:off x="4062720" y="3071810"/>
            <a:ext cx="3081048" cy="2214578"/>
          </a:xfrm>
          <a:prstGeom prst="rect">
            <a:avLst/>
          </a:prstGeom>
          <a:noFill/>
        </p:spPr>
      </p:pic>
      <p:pic>
        <p:nvPicPr>
          <p:cNvPr id="16392" name="Picture 8" descr="http://1.bp.blogspot.com/__-a0ym2apHw/TOwb_em1-4I/AAAAAAAAAAM/adQocfsTVKU/S1600-R/logo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 b="20446"/>
          <a:stretch>
            <a:fillRect/>
          </a:stretch>
        </p:blipFill>
        <p:spPr bwMode="auto">
          <a:xfrm>
            <a:off x="5786446" y="4143380"/>
            <a:ext cx="2857520" cy="1785950"/>
          </a:xfrm>
          <a:prstGeom prst="rect">
            <a:avLst/>
          </a:prstGeom>
          <a:noFill/>
        </p:spPr>
      </p:pic>
      <p:sp>
        <p:nvSpPr>
          <p:cNvPr id="10" name="9 CuadroTexto"/>
          <p:cNvSpPr txBox="1"/>
          <p:nvPr/>
        </p:nvSpPr>
        <p:spPr>
          <a:xfrm>
            <a:off x="0" y="428604"/>
            <a:ext cx="9144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/>
              <a:t>The urban spatial </a:t>
            </a:r>
            <a:r>
              <a:rPr lang="en-US" sz="2800" dirty="0" smtClean="0"/>
              <a:t>organization: </a:t>
            </a:r>
          </a:p>
          <a:p>
            <a:pPr algn="ctr"/>
            <a:r>
              <a:rPr lang="en-US" sz="2800" dirty="0" smtClean="0"/>
              <a:t>Citizens + nature + constructions + services and other </a:t>
            </a:r>
            <a:r>
              <a:rPr lang="en-US" sz="2800" dirty="0"/>
              <a:t>things</a:t>
            </a:r>
            <a:r>
              <a:rPr lang="en-US" sz="2800" dirty="0" smtClean="0"/>
              <a:t>.</a:t>
            </a:r>
            <a:endParaRPr lang="es-E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Rectángulo"/>
          <p:cNvSpPr/>
          <p:nvPr/>
        </p:nvSpPr>
        <p:spPr>
          <a:xfrm>
            <a:off x="0" y="6143644"/>
            <a:ext cx="9144000" cy="714357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6" name="5 Rectángulo"/>
          <p:cNvSpPr/>
          <p:nvPr/>
        </p:nvSpPr>
        <p:spPr>
          <a:xfrm>
            <a:off x="1928794" y="6150114"/>
            <a:ext cx="5297540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s-VE" sz="40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SPATIAL ORGANIZATION</a:t>
            </a:r>
            <a:endParaRPr lang="es-ES" sz="40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" name="6 CuadroTexto"/>
          <p:cNvSpPr txBox="1"/>
          <p:nvPr/>
        </p:nvSpPr>
        <p:spPr>
          <a:xfrm>
            <a:off x="0" y="428604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Models of the urban spatial organization</a:t>
            </a:r>
            <a:endParaRPr lang="es-ES" sz="2800" dirty="0"/>
          </a:p>
        </p:txBody>
      </p:sp>
      <p:pic>
        <p:nvPicPr>
          <p:cNvPr id="17410" name="Picture 2" descr="http://www.mlahanas.de/Greeks/images/MiletusPla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3" y="1000109"/>
            <a:ext cx="3080848" cy="4643469"/>
          </a:xfrm>
          <a:prstGeom prst="rect">
            <a:avLst/>
          </a:prstGeom>
          <a:noFill/>
        </p:spPr>
      </p:pic>
      <p:sp>
        <p:nvSpPr>
          <p:cNvPr id="12" name="11 CuadroTexto"/>
          <p:cNvSpPr txBox="1"/>
          <p:nvPr/>
        </p:nvSpPr>
        <p:spPr>
          <a:xfrm>
            <a:off x="214282" y="5715016"/>
            <a:ext cx="40719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Right angles in the streets (A.C Greece) </a:t>
            </a:r>
            <a:endParaRPr lang="es-ES" dirty="0"/>
          </a:p>
        </p:txBody>
      </p:sp>
      <p:sp>
        <p:nvSpPr>
          <p:cNvPr id="14" name="13 CuadroTexto"/>
          <p:cNvSpPr txBox="1"/>
          <p:nvPr/>
        </p:nvSpPr>
        <p:spPr>
          <a:xfrm>
            <a:off x="4643438" y="5702874"/>
            <a:ext cx="41434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</a:t>
            </a:r>
            <a:r>
              <a:rPr lang="en-US" dirty="0" smtClean="0"/>
              <a:t>eries of  zoning rings (Moscú city) </a:t>
            </a:r>
            <a:endParaRPr lang="es-ES" dirty="0"/>
          </a:p>
        </p:txBody>
      </p:sp>
      <p:pic>
        <p:nvPicPr>
          <p:cNvPr id="17416" name="Picture 8" descr="http://d2-03.twitpicproxy.com/photos/full/97092129.jpg?key=80053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00496" y="1714488"/>
            <a:ext cx="4843254" cy="32147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Rectángulo"/>
          <p:cNvSpPr/>
          <p:nvPr/>
        </p:nvSpPr>
        <p:spPr>
          <a:xfrm>
            <a:off x="0" y="6143644"/>
            <a:ext cx="9144000" cy="714357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" name="4 Rectángulo"/>
          <p:cNvSpPr/>
          <p:nvPr/>
        </p:nvSpPr>
        <p:spPr>
          <a:xfrm>
            <a:off x="1928794" y="6150114"/>
            <a:ext cx="5297540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s-VE" sz="40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SPATIAL ORGANIZATION</a:t>
            </a:r>
            <a:endParaRPr lang="es-ES" sz="40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" name="5 CuadroTexto"/>
          <p:cNvSpPr txBox="1"/>
          <p:nvPr/>
        </p:nvSpPr>
        <p:spPr>
          <a:xfrm>
            <a:off x="0" y="428604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Models of the urban spatial organization</a:t>
            </a:r>
            <a:endParaRPr lang="es-ES" sz="2800" dirty="0"/>
          </a:p>
        </p:txBody>
      </p:sp>
      <p:sp>
        <p:nvSpPr>
          <p:cNvPr id="10" name="9 CuadroTexto"/>
          <p:cNvSpPr txBox="1"/>
          <p:nvPr/>
        </p:nvSpPr>
        <p:spPr>
          <a:xfrm>
            <a:off x="214282" y="5286388"/>
            <a:ext cx="41434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Cities </a:t>
            </a:r>
            <a:r>
              <a:rPr lang="en-US" dirty="0"/>
              <a:t>developed in </a:t>
            </a:r>
            <a:r>
              <a:rPr lang="en-US" dirty="0" smtClean="0"/>
              <a:t>sectors (Chicago city) </a:t>
            </a:r>
            <a:endParaRPr lang="es-ES" dirty="0"/>
          </a:p>
        </p:txBody>
      </p:sp>
      <p:pic>
        <p:nvPicPr>
          <p:cNvPr id="11" name="Picture 6" descr="http://designapplause.com/wp-content/xG58hlz9/2009/06/burnham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2176" y="1571612"/>
            <a:ext cx="3669758" cy="3214709"/>
          </a:xfrm>
          <a:prstGeom prst="rect">
            <a:avLst/>
          </a:prstGeom>
          <a:noFill/>
        </p:spPr>
      </p:pic>
      <p:pic>
        <p:nvPicPr>
          <p:cNvPr id="18436" name="Picture 4" descr="File:Ulman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1571612"/>
            <a:ext cx="4286280" cy="3214710"/>
          </a:xfrm>
          <a:prstGeom prst="rect">
            <a:avLst/>
          </a:prstGeom>
          <a:noFill/>
        </p:spPr>
      </p:pic>
      <p:sp>
        <p:nvSpPr>
          <p:cNvPr id="14" name="13 CuadroTexto"/>
          <p:cNvSpPr txBox="1"/>
          <p:nvPr/>
        </p:nvSpPr>
        <p:spPr>
          <a:xfrm>
            <a:off x="4572000" y="5286388"/>
            <a:ext cx="41434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Multiple Nuclei Model</a:t>
            </a:r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Rectángulo"/>
          <p:cNvSpPr/>
          <p:nvPr/>
        </p:nvSpPr>
        <p:spPr>
          <a:xfrm>
            <a:off x="0" y="6143644"/>
            <a:ext cx="9144000" cy="714357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6" name="5 Rectángulo"/>
          <p:cNvSpPr/>
          <p:nvPr/>
        </p:nvSpPr>
        <p:spPr>
          <a:xfrm>
            <a:off x="1928794" y="6150114"/>
            <a:ext cx="5297540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s-VE" sz="40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SPATIAL ORGANIZATION</a:t>
            </a:r>
            <a:endParaRPr lang="es-ES" sz="40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" name="6 CuadroTexto"/>
          <p:cNvSpPr txBox="1"/>
          <p:nvPr/>
        </p:nvSpPr>
        <p:spPr>
          <a:xfrm>
            <a:off x="0" y="428604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Culture in the spatial structure</a:t>
            </a:r>
            <a:endParaRPr lang="es-ES" sz="2800" dirty="0"/>
          </a:p>
        </p:txBody>
      </p:sp>
      <p:sp>
        <p:nvSpPr>
          <p:cNvPr id="8" name="7 CuadroTexto"/>
          <p:cNvSpPr txBox="1"/>
          <p:nvPr/>
        </p:nvSpPr>
        <p:spPr>
          <a:xfrm>
            <a:off x="1071538" y="1285860"/>
            <a:ext cx="700092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dirty="0"/>
              <a:t>When we speak of the identity of a place, we express a recognition </a:t>
            </a:r>
            <a:r>
              <a:rPr lang="en-US" dirty="0" smtClean="0"/>
              <a:t>of</a:t>
            </a:r>
            <a:r>
              <a:rPr lang="es-ES" dirty="0" smtClean="0"/>
              <a:t> </a:t>
            </a:r>
            <a:r>
              <a:rPr lang="en-US" dirty="0" smtClean="0"/>
              <a:t>the </a:t>
            </a:r>
            <a:r>
              <a:rPr lang="en-US" dirty="0"/>
              <a:t>patterns formed around us. The spatial structure depends of </a:t>
            </a:r>
            <a:r>
              <a:rPr lang="en-US" dirty="0" smtClean="0"/>
              <a:t>the</a:t>
            </a:r>
            <a:r>
              <a:rPr lang="es-ES" dirty="0" smtClean="0"/>
              <a:t> </a:t>
            </a:r>
            <a:r>
              <a:rPr lang="en-US" dirty="0" smtClean="0"/>
              <a:t>culture </a:t>
            </a:r>
            <a:r>
              <a:rPr lang="en-US" dirty="0"/>
              <a:t>of the different regions of the world.</a:t>
            </a:r>
            <a:endParaRPr lang="es-ES" dirty="0"/>
          </a:p>
        </p:txBody>
      </p:sp>
      <p:sp>
        <p:nvSpPr>
          <p:cNvPr id="9" name="8 CuadroTexto"/>
          <p:cNvSpPr txBox="1"/>
          <p:nvPr/>
        </p:nvSpPr>
        <p:spPr>
          <a:xfrm>
            <a:off x="2285984" y="2559602"/>
            <a:ext cx="4572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The </a:t>
            </a:r>
            <a:r>
              <a:rPr lang="en-US" b="1" dirty="0"/>
              <a:t>forces shaping </a:t>
            </a:r>
            <a:r>
              <a:rPr lang="en-US" b="1" dirty="0" smtClean="0"/>
              <a:t>our cities today:</a:t>
            </a:r>
            <a:endParaRPr lang="es-ES" b="1" dirty="0"/>
          </a:p>
        </p:txBody>
      </p:sp>
      <p:pic>
        <p:nvPicPr>
          <p:cNvPr id="19458" name="Picture 2" descr="http://www.correodelorinoco.gob.ve/wp-content/uploads/2010/08/Consejos-Comunales-en-Misi%C3%B3n-Arbo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3500438"/>
            <a:ext cx="3071834" cy="2047890"/>
          </a:xfrm>
          <a:prstGeom prst="rect">
            <a:avLst/>
          </a:prstGeom>
          <a:noFill/>
        </p:spPr>
      </p:pic>
      <p:pic>
        <p:nvPicPr>
          <p:cNvPr id="19460" name="Picture 4" descr="http://sustainableberkshires.org/media/2011/10/historic-preservation-forums-october-2011-00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57554" y="3500438"/>
            <a:ext cx="2714643" cy="2035983"/>
          </a:xfrm>
          <a:prstGeom prst="rect">
            <a:avLst/>
          </a:prstGeom>
          <a:noFill/>
        </p:spPr>
      </p:pic>
      <p:pic>
        <p:nvPicPr>
          <p:cNvPr id="19462" name="Picture 6" descr="http://i307.photobucket.com/albums/nn316/beachpow09/2483765470_2dff8ff11d_o.jpg"/>
          <p:cNvPicPr>
            <a:picLocks noChangeAspect="1" noChangeArrowheads="1"/>
          </p:cNvPicPr>
          <p:nvPr/>
        </p:nvPicPr>
        <p:blipFill>
          <a:blip r:embed="rId4" cstate="print"/>
          <a:srcRect l="4833"/>
          <a:stretch>
            <a:fillRect/>
          </a:stretch>
        </p:blipFill>
        <p:spPr bwMode="auto">
          <a:xfrm>
            <a:off x="6044817" y="3500438"/>
            <a:ext cx="2813463" cy="207170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Rectángulo"/>
          <p:cNvSpPr/>
          <p:nvPr/>
        </p:nvSpPr>
        <p:spPr>
          <a:xfrm>
            <a:off x="0" y="6143644"/>
            <a:ext cx="9144000" cy="714357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" name="4 Rectángulo"/>
          <p:cNvSpPr/>
          <p:nvPr/>
        </p:nvSpPr>
        <p:spPr>
          <a:xfrm>
            <a:off x="1928794" y="6150114"/>
            <a:ext cx="5297540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s-VE" sz="40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SPATIAL ORGANIZATION</a:t>
            </a:r>
            <a:endParaRPr lang="es-ES" sz="40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" name="5 CuadroTexto"/>
          <p:cNvSpPr txBox="1"/>
          <p:nvPr/>
        </p:nvSpPr>
        <p:spPr>
          <a:xfrm>
            <a:off x="0" y="428604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Spatial organization in Caracas city</a:t>
            </a:r>
            <a:endParaRPr lang="es-ES" sz="2800" dirty="0"/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52600" y="1200150"/>
            <a:ext cx="5486400" cy="2076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3733800"/>
            <a:ext cx="2387600" cy="179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48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82978" y="3733800"/>
            <a:ext cx="2308622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485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05200" y="3733800"/>
            <a:ext cx="2489200" cy="168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TextBox 9"/>
          <p:cNvSpPr txBox="1"/>
          <p:nvPr/>
        </p:nvSpPr>
        <p:spPr>
          <a:xfrm>
            <a:off x="1143000" y="5715000"/>
            <a:ext cx="8728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Culture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4114800" y="5638800"/>
            <a:ext cx="11849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Economics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7467600" y="5650468"/>
            <a:ext cx="914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politics</a:t>
            </a:r>
            <a:endParaRPr lang="en-US" dirty="0"/>
          </a:p>
        </p:txBody>
      </p:sp>
      <p:cxnSp>
        <p:nvCxnSpPr>
          <p:cNvPr id="14" name="Elbow Connector 13"/>
          <p:cNvCxnSpPr>
            <a:stCxn id="20482" idx="2"/>
            <a:endCxn id="20483" idx="0"/>
          </p:cNvCxnSpPr>
          <p:nvPr/>
        </p:nvCxnSpPr>
        <p:spPr>
          <a:xfrm rot="5400000">
            <a:off x="2806700" y="2044700"/>
            <a:ext cx="457200" cy="2921000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Elbow Connector 15"/>
          <p:cNvCxnSpPr>
            <a:stCxn id="20482" idx="2"/>
            <a:endCxn id="20485" idx="0"/>
          </p:cNvCxnSpPr>
          <p:nvPr/>
        </p:nvCxnSpPr>
        <p:spPr>
          <a:xfrm rot="16200000" flipH="1">
            <a:off x="4394200" y="3378200"/>
            <a:ext cx="457200" cy="254000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Elbow Connector 17"/>
          <p:cNvCxnSpPr>
            <a:stCxn id="20482" idx="2"/>
            <a:endCxn id="20484" idx="0"/>
          </p:cNvCxnSpPr>
          <p:nvPr/>
        </p:nvCxnSpPr>
        <p:spPr>
          <a:xfrm rot="16200000" flipH="1">
            <a:off x="5937944" y="1834455"/>
            <a:ext cx="457200" cy="3341489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Rectángulo"/>
          <p:cNvSpPr/>
          <p:nvPr/>
        </p:nvSpPr>
        <p:spPr>
          <a:xfrm>
            <a:off x="0" y="6143644"/>
            <a:ext cx="9144000" cy="714357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" name="4 Rectángulo"/>
          <p:cNvSpPr/>
          <p:nvPr/>
        </p:nvSpPr>
        <p:spPr>
          <a:xfrm>
            <a:off x="1928794" y="6150114"/>
            <a:ext cx="5297540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s-VE" sz="40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SPATIAL ORGANIZATION</a:t>
            </a:r>
            <a:endParaRPr lang="es-ES" sz="40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" name="5 CuadroTexto"/>
          <p:cNvSpPr txBox="1"/>
          <p:nvPr/>
        </p:nvSpPr>
        <p:spPr>
          <a:xfrm>
            <a:off x="0" y="428604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Problems in spatial organization</a:t>
            </a:r>
            <a:endParaRPr lang="es-ES" sz="2800" dirty="0"/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295400"/>
            <a:ext cx="8229600" cy="179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6" name="Freeform 15"/>
          <p:cNvSpPr/>
          <p:nvPr/>
        </p:nvSpPr>
        <p:spPr>
          <a:xfrm>
            <a:off x="381000" y="1528023"/>
            <a:ext cx="8440769" cy="1375778"/>
          </a:xfrm>
          <a:custGeom>
            <a:avLst/>
            <a:gdLst>
              <a:gd name="connsiteX0" fmla="*/ 226534 w 8678862"/>
              <a:gd name="connsiteY0" fmla="*/ 354620 h 1375778"/>
              <a:gd name="connsiteX1" fmla="*/ 1585740 w 8678862"/>
              <a:gd name="connsiteY1" fmla="*/ 64982 h 1375778"/>
              <a:gd name="connsiteX2" fmla="*/ 2421317 w 8678862"/>
              <a:gd name="connsiteY2" fmla="*/ 243221 h 1375778"/>
              <a:gd name="connsiteX3" fmla="*/ 2989510 w 8678862"/>
              <a:gd name="connsiteY3" fmla="*/ 20423 h 1375778"/>
              <a:gd name="connsiteX4" fmla="*/ 4047907 w 8678862"/>
              <a:gd name="connsiteY4" fmla="*/ 365760 h 1375778"/>
              <a:gd name="connsiteX5" fmla="*/ 4482407 w 8678862"/>
              <a:gd name="connsiteY5" fmla="*/ 488299 h 1375778"/>
              <a:gd name="connsiteX6" fmla="*/ 5262280 w 8678862"/>
              <a:gd name="connsiteY6" fmla="*/ 365760 h 1375778"/>
              <a:gd name="connsiteX7" fmla="*/ 6632626 w 8678862"/>
              <a:gd name="connsiteY7" fmla="*/ 666537 h 1375778"/>
              <a:gd name="connsiteX8" fmla="*/ 7122831 w 8678862"/>
              <a:gd name="connsiteY8" fmla="*/ 744516 h 1375778"/>
              <a:gd name="connsiteX9" fmla="*/ 8504319 w 8678862"/>
              <a:gd name="connsiteY9" fmla="*/ 1011874 h 1375778"/>
              <a:gd name="connsiteX10" fmla="*/ 8170088 w 8678862"/>
              <a:gd name="connsiteY10" fmla="*/ 1134413 h 1375778"/>
              <a:gd name="connsiteX11" fmla="*/ 7568473 w 8678862"/>
              <a:gd name="connsiteY11" fmla="*/ 1167832 h 1375778"/>
              <a:gd name="connsiteX12" fmla="*/ 5774767 w 8678862"/>
              <a:gd name="connsiteY12" fmla="*/ 1290371 h 1375778"/>
              <a:gd name="connsiteX13" fmla="*/ 3268035 w 8678862"/>
              <a:gd name="connsiteY13" fmla="*/ 1268092 h 1375778"/>
              <a:gd name="connsiteX14" fmla="*/ 2165073 w 8678862"/>
              <a:gd name="connsiteY14" fmla="*/ 1368351 h 1375778"/>
              <a:gd name="connsiteX15" fmla="*/ 1039829 w 8678862"/>
              <a:gd name="connsiteY15" fmla="*/ 1223532 h 1375778"/>
              <a:gd name="connsiteX16" fmla="*/ 471637 w 8678862"/>
              <a:gd name="connsiteY16" fmla="*/ 1023014 h 1375778"/>
              <a:gd name="connsiteX17" fmla="*/ 382509 w 8678862"/>
              <a:gd name="connsiteY17" fmla="*/ 566278 h 1375778"/>
              <a:gd name="connsiteX18" fmla="*/ 226534 w 8678862"/>
              <a:gd name="connsiteY18" fmla="*/ 532858 h 1375778"/>
              <a:gd name="connsiteX19" fmla="*/ 226534 w 8678862"/>
              <a:gd name="connsiteY19" fmla="*/ 354620 h 13757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8678862" h="1375778">
                <a:moveTo>
                  <a:pt x="226534" y="354620"/>
                </a:moveTo>
                <a:cubicBezTo>
                  <a:pt x="453068" y="276641"/>
                  <a:pt x="1219943" y="83548"/>
                  <a:pt x="1585740" y="64982"/>
                </a:cubicBezTo>
                <a:cubicBezTo>
                  <a:pt x="1951537" y="46416"/>
                  <a:pt x="2187355" y="250647"/>
                  <a:pt x="2421317" y="243221"/>
                </a:cubicBezTo>
                <a:cubicBezTo>
                  <a:pt x="2655279" y="235795"/>
                  <a:pt x="2718412" y="0"/>
                  <a:pt x="2989510" y="20423"/>
                </a:cubicBezTo>
                <a:cubicBezTo>
                  <a:pt x="3260608" y="40846"/>
                  <a:pt x="3799091" y="287781"/>
                  <a:pt x="4047907" y="365760"/>
                </a:cubicBezTo>
                <a:cubicBezTo>
                  <a:pt x="4296723" y="443739"/>
                  <a:pt x="4280012" y="488299"/>
                  <a:pt x="4482407" y="488299"/>
                </a:cubicBezTo>
                <a:cubicBezTo>
                  <a:pt x="4684802" y="488299"/>
                  <a:pt x="4903910" y="336054"/>
                  <a:pt x="5262280" y="365760"/>
                </a:cubicBezTo>
                <a:cubicBezTo>
                  <a:pt x="5620650" y="395466"/>
                  <a:pt x="6322534" y="603411"/>
                  <a:pt x="6632626" y="666537"/>
                </a:cubicBezTo>
                <a:cubicBezTo>
                  <a:pt x="6942718" y="729663"/>
                  <a:pt x="7122831" y="744516"/>
                  <a:pt x="7122831" y="744516"/>
                </a:cubicBezTo>
                <a:cubicBezTo>
                  <a:pt x="7434780" y="802072"/>
                  <a:pt x="8329776" y="946891"/>
                  <a:pt x="8504319" y="1011874"/>
                </a:cubicBezTo>
                <a:cubicBezTo>
                  <a:pt x="8678862" y="1076857"/>
                  <a:pt x="8326062" y="1108420"/>
                  <a:pt x="8170088" y="1134413"/>
                </a:cubicBezTo>
                <a:cubicBezTo>
                  <a:pt x="8014114" y="1160406"/>
                  <a:pt x="7568473" y="1167832"/>
                  <a:pt x="7568473" y="1167832"/>
                </a:cubicBezTo>
                <a:cubicBezTo>
                  <a:pt x="7169253" y="1193825"/>
                  <a:pt x="6491507" y="1273661"/>
                  <a:pt x="5774767" y="1290371"/>
                </a:cubicBezTo>
                <a:cubicBezTo>
                  <a:pt x="5058027" y="1307081"/>
                  <a:pt x="3869651" y="1255095"/>
                  <a:pt x="3268035" y="1268092"/>
                </a:cubicBezTo>
                <a:cubicBezTo>
                  <a:pt x="2666419" y="1281089"/>
                  <a:pt x="2536441" y="1375778"/>
                  <a:pt x="2165073" y="1368351"/>
                </a:cubicBezTo>
                <a:cubicBezTo>
                  <a:pt x="1793705" y="1360924"/>
                  <a:pt x="1322068" y="1281088"/>
                  <a:pt x="1039829" y="1223532"/>
                </a:cubicBezTo>
                <a:cubicBezTo>
                  <a:pt x="757590" y="1165976"/>
                  <a:pt x="581190" y="1132556"/>
                  <a:pt x="471637" y="1023014"/>
                </a:cubicBezTo>
                <a:cubicBezTo>
                  <a:pt x="362084" y="913472"/>
                  <a:pt x="423359" y="647971"/>
                  <a:pt x="382509" y="566278"/>
                </a:cubicBezTo>
                <a:cubicBezTo>
                  <a:pt x="341659" y="484585"/>
                  <a:pt x="252530" y="566278"/>
                  <a:pt x="226534" y="532858"/>
                </a:cubicBezTo>
                <a:cubicBezTo>
                  <a:pt x="200538" y="499438"/>
                  <a:pt x="0" y="432599"/>
                  <a:pt x="226534" y="354620"/>
                </a:cubicBezTo>
                <a:close/>
              </a:path>
            </a:pathLst>
          </a:custGeom>
          <a:solidFill>
            <a:srgbClr val="FF6600">
              <a:alpha val="1000"/>
            </a:srgbClr>
          </a:solidFill>
          <a:ln>
            <a:solidFill>
              <a:schemeClr val="accent6">
                <a:lumMod val="50000"/>
              </a:schemeClr>
            </a:solidFill>
          </a:ln>
          <a:effectLst>
            <a:glow rad="101600">
              <a:schemeClr val="accent6">
                <a:alpha val="18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3124200" y="3200400"/>
            <a:ext cx="30590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Lack of territory for expansion.</a:t>
            </a:r>
          </a:p>
        </p:txBody>
      </p:sp>
      <p:pic>
        <p:nvPicPr>
          <p:cNvPr id="18" name="Picture 17" descr="baruta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47800" y="3733800"/>
            <a:ext cx="3081426" cy="2133600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4876800" y="4191000"/>
            <a:ext cx="2819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.-Irregular terrain makes for</a:t>
            </a:r>
          </a:p>
          <a:p>
            <a:r>
              <a:rPr lang="en-US" dirty="0" smtClean="0"/>
              <a:t>Complicated routes and poorly angled streets to connect important places.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379</TotalTime>
  <Words>321</Words>
  <Application>Microsoft Office PowerPoint</Application>
  <PresentationFormat>Presentación en pantalla (4:3)</PresentationFormat>
  <Paragraphs>60</Paragraphs>
  <Slides>13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13</vt:i4>
      </vt:variant>
    </vt:vector>
  </HeadingPairs>
  <TitlesOfParts>
    <vt:vector size="14" baseType="lpstr">
      <vt:lpstr>Tema de Office</vt:lpstr>
      <vt:lpstr>Diapositiva 1</vt:lpstr>
      <vt:lpstr>Diapositiva 2</vt:lpstr>
      <vt:lpstr>Diapositiva 3</vt:lpstr>
      <vt:lpstr>Diapositiva 4</vt:lpstr>
      <vt:lpstr>Diapositiva 5</vt:lpstr>
      <vt:lpstr>Diapositiva 6</vt:lpstr>
      <vt:lpstr>Diapositiva 7</vt:lpstr>
      <vt:lpstr>Diapositiva 8</vt:lpstr>
      <vt:lpstr>Diapositiva 9</vt:lpstr>
      <vt:lpstr>Diapositiva 10</vt:lpstr>
      <vt:lpstr>Diapositiva 11</vt:lpstr>
      <vt:lpstr>Diapositiva 12</vt:lpstr>
      <vt:lpstr>Diapositiva 13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Rebeca</dc:creator>
  <cp:lastModifiedBy>usuario</cp:lastModifiedBy>
  <cp:revision>32</cp:revision>
  <dcterms:created xsi:type="dcterms:W3CDTF">2012-06-20T10:19:55Z</dcterms:created>
  <dcterms:modified xsi:type="dcterms:W3CDTF">2012-06-21T12:56:50Z</dcterms:modified>
</cp:coreProperties>
</file>